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64" r:id="rId12"/>
    <p:sldId id="265" r:id="rId13"/>
    <p:sldId id="281" r:id="rId14"/>
    <p:sldId id="282" r:id="rId15"/>
    <p:sldId id="283" r:id="rId16"/>
    <p:sldId id="280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DBEB-B3C3-4726-973D-142C5CECB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91B2E-456F-4BCE-9B33-41712FC26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D8AFD-4D11-457C-95CE-776B725F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F12F5-AE84-4FF6-A51F-063626B8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C535D-B48A-44ED-9DFA-212CCE4C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0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512A-C895-47FC-8D17-123A4C1D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D44A3-CDBF-43F5-B9EB-FEAFF51D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4A18D-9BD0-42C3-B374-F572DE7D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6D352-9BE0-40A2-A6A3-630CAD3C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20EA7-9D83-47DB-AC99-372C403C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9EF4D-A1C8-407B-AF63-D259176D3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18269-0672-4B17-9658-AAFC26F04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0833B-4B17-4313-B326-3ABDFE32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CD316-4292-4EAE-8872-A07F94F4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DAC1F-ABDD-4104-8F40-9338E0D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E2C8-20F5-459F-9A99-BB761E54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D5D86-C47D-4FDC-BD13-724365AAB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47D3B-18C9-410B-8FA6-F2A87647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44818-6F7E-46EC-92D1-FFD5062B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7A490-721D-4808-AFF8-15BB323D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4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23D1-47E7-4FD0-B6F9-F2A6C4F5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F6431-B9C5-4305-BA67-F692913B7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20E4D-4C38-4951-843F-7F46ED1D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F093-D954-4104-A23D-D88AC6A5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8F6E9-446F-4215-8C60-44F1C86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8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1A0A-D4B4-4A93-9B26-D8A2C55B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E741-042B-4704-901D-AE8D01ABC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5ECE6-C582-418C-A81E-8E3848150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4D5C6-3F10-4EED-AB3E-3B3FD659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F8942-3C3C-4EA2-8982-D755928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BD17F-27A3-4047-89BC-1CAB1BA8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6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71C2-F38C-4175-8CD9-2DBAA723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5B23C-8706-4F7D-A845-EC7EE321B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DA69A-4510-4B99-9DA9-9214A9350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94A8C-B80A-4286-843D-7E524674B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619E6-6C5D-443F-B898-ECFEEA3A1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FB80A8-4D5A-4EED-AF3A-6978EB90B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669E1-FC41-432D-911E-1CC3B0D5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23BE8-B144-4283-AFCC-175C43DA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07D5-45BF-4D25-9F56-C926C17E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7205E-56CB-4948-A7FB-E7C69405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E4751-B564-483E-AF6D-AD3C2EB6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10C9D-D682-4035-B1AA-5AAB3429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6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BE429-BDAE-45C1-8048-53B30AAD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E915C-8822-4617-90F2-96663117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651DB-B90E-4A3C-AAFE-B473729C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9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6A5E-7261-4A33-99E1-65F999BA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BC4A-B0C5-4062-A490-B03558F5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A0802-20BB-4DB8-A4F0-6A8DEE3F5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B6B1A-535B-46DC-A550-525327A1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7FC84-D64F-4FF0-BC9C-9FF94273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C9F9C-66BE-4925-82E1-B7D01282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0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3DC9-5699-460F-A7E5-9A83BD5F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C0F64-D4C3-4194-8B23-ED054AE2D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DF08D-5D01-4EA5-AFF5-40B3C4199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B9E0D-4DD6-4258-9B6C-AEC0116B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5909B-E0FE-480A-8707-89A18321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D7994-9974-47C4-BFBE-37FB964E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A0589-6EBB-4529-B399-55EE7FAB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69A29-196B-44FE-821A-2C7CF63DA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96D9E-F76F-4961-A672-B08F7C071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3FC5-D525-45D4-825F-1664F15E6D45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2EAB1-8EE2-49EA-84D5-7EDD83755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30611-903E-4D22-891A-1A3D9E97C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E628-0065-47C2-BB0E-31A3F17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3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BD8E-67E6-4416-A635-E0BF5BB22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SUPERDETAILING FREIGHT CARS (FOR AP MERIT AWARDS)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1CAC8-D5E0-4085-8859-20C31CC10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6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4F0A-279A-494F-8D22-FB84958C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D6E5B-505C-4862-82E1-74E651B4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 Sill:  load bearing bridge on </a:t>
            </a:r>
            <a:r>
              <a:rPr lang="en-US" dirty="0" err="1"/>
              <a:t>carbody</a:t>
            </a:r>
            <a:r>
              <a:rPr lang="en-US" dirty="0"/>
              <a:t> unit supported at center of both trucks. </a:t>
            </a:r>
            <a:r>
              <a:rPr lang="en-US" dirty="0" err="1"/>
              <a:t>Carbodies</a:t>
            </a:r>
            <a:r>
              <a:rPr lang="en-US" dirty="0"/>
              <a:t> are built of steel.</a:t>
            </a:r>
          </a:p>
          <a:p>
            <a:r>
              <a:rPr lang="en-US" dirty="0"/>
              <a:t>Truss:</a:t>
            </a:r>
          </a:p>
          <a:p>
            <a:r>
              <a:rPr lang="en-US" dirty="0"/>
              <a:t>Bolster:</a:t>
            </a:r>
          </a:p>
          <a:p>
            <a:r>
              <a:rPr lang="en-US" dirty="0"/>
              <a:t>Outmoded parts:  running boards, full height safety ladders</a:t>
            </a:r>
          </a:p>
        </p:txBody>
      </p:sp>
    </p:spTree>
    <p:extLst>
      <p:ext uri="{BB962C8B-B14F-4D97-AF65-F5344CB8AC3E}">
        <p14:creationId xmlns:p14="http://schemas.microsoft.com/office/powerpoint/2010/main" val="391363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E49E447-D8ED-4DF0-9BAD-6834D110D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ppliance, sewing machine&#10;&#10;Description automatically generated">
            <a:extLst>
              <a:ext uri="{FF2B5EF4-FFF2-40B4-BE49-F238E27FC236}">
                <a16:creationId xmlns:a16="http://schemas.microsoft.com/office/drawing/2014/main" id="{FE532517-2AC4-4643-9168-E72CE5100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1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A163CB5-E839-49F8-AFBD-28A9C9849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3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road, truck&#10;&#10;Description automatically generated">
            <a:extLst>
              <a:ext uri="{FF2B5EF4-FFF2-40B4-BE49-F238E27FC236}">
                <a16:creationId xmlns:a16="http://schemas.microsoft.com/office/drawing/2014/main" id="{501B0876-5F0D-4B4E-9A2C-376229373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28" y="643466"/>
            <a:ext cx="81329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5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EB00318-9084-45E7-9863-FA9C34F72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2" b="214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E907-6D2A-41B7-BC90-5F8345E2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78B1-2E14-4A04-930D-9DAC4E38D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Standardization of designs</a:t>
            </a:r>
          </a:p>
          <a:p>
            <a:endParaRPr lang="en-US" dirty="0"/>
          </a:p>
          <a:p>
            <a:r>
              <a:rPr lang="en-US" dirty="0"/>
              <a:t>USRA (RR ADMIN):  1917-1920 standard designs for over 100K cars</a:t>
            </a:r>
          </a:p>
          <a:p>
            <a:r>
              <a:rPr lang="en-US" dirty="0"/>
              <a:t>ARA (AMER RR ASSOC): 1920-1932</a:t>
            </a:r>
          </a:p>
          <a:p>
            <a:r>
              <a:rPr lang="en-US" dirty="0"/>
              <a:t>AAR (AMER ASSOC  RR): 1932</a:t>
            </a:r>
          </a:p>
        </p:txBody>
      </p:sp>
    </p:spTree>
    <p:extLst>
      <p:ext uri="{BB962C8B-B14F-4D97-AF65-F5344CB8AC3E}">
        <p14:creationId xmlns:p14="http://schemas.microsoft.com/office/powerpoint/2010/main" val="350175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329E-3DC7-4C29-83F2-D2AD6649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57C0-004E-4C67-AE4D-C8BFEC5B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Design  - - </a:t>
            </a:r>
          </a:p>
          <a:p>
            <a:r>
              <a:rPr lang="en-US" dirty="0"/>
              <a:t>As shippers requested specialization to handle specific products, new characteristics were born </a:t>
            </a:r>
          </a:p>
          <a:p>
            <a:r>
              <a:rPr lang="en-US" dirty="0"/>
              <a:t>--20’, 30’, 40’, 50’, 70’, 80’, and longer</a:t>
            </a:r>
          </a:p>
          <a:p>
            <a:r>
              <a:rPr lang="en-US" dirty="0"/>
              <a:t>Single sheath, double sheath, steel ends, single door, double door,</a:t>
            </a:r>
          </a:p>
          <a:p>
            <a:pPr marL="0" indent="0">
              <a:buNone/>
            </a:pPr>
            <a:r>
              <a:rPr lang="en-US" dirty="0"/>
              <a:t>   outside braces, insulation, refrigeration units, cat walks,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-- 1960’s – Federal Railroad Administration set 50 year shelf life on all cars; overhaul every 10 years; retire all wooden cars</a:t>
            </a:r>
          </a:p>
          <a:p>
            <a:pPr marL="0" indent="0">
              <a:buNone/>
            </a:pPr>
            <a:r>
              <a:rPr lang="en-US" dirty="0"/>
              <a:t>-- Now 7 basic categories: box car, flat car, gondola, tank car, hopper, </a:t>
            </a:r>
            <a:r>
              <a:rPr lang="en-US" dirty="0" err="1"/>
              <a:t>autoracks</a:t>
            </a:r>
            <a:r>
              <a:rPr lang="en-US" dirty="0"/>
              <a:t>, and well/spine car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Discuss construction technique development</a:t>
            </a:r>
          </a:p>
          <a:p>
            <a:pPr marL="0" indent="0">
              <a:buNone/>
            </a:pPr>
            <a:r>
              <a:rPr lang="en-US" dirty="0"/>
              <a:t>-- How to handle STRESS</a:t>
            </a:r>
          </a:p>
        </p:txBody>
      </p:sp>
    </p:spTree>
    <p:extLst>
      <p:ext uri="{BB962C8B-B14F-4D97-AF65-F5344CB8AC3E}">
        <p14:creationId xmlns:p14="http://schemas.microsoft.com/office/powerpoint/2010/main" val="127810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E1CF-3BB1-461D-834F-26265159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1C84-9771-4498-AD65-FE0C4F25B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Diagram of early flat car construction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56C83A-DF63-4C93-9117-71193C285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717550"/>
            <a:ext cx="72009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20B5-34C4-4E27-A4F7-A8EDD890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E0DCF-A908-427E-AA01-B72FF5165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Let’s move our focus to box cars</a:t>
            </a:r>
          </a:p>
          <a:p>
            <a:endParaRPr lang="en-US" dirty="0"/>
          </a:p>
          <a:p>
            <a:r>
              <a:rPr lang="en-US" dirty="0"/>
              <a:t>Why are we so fascinated with freight cars, namely box cars?</a:t>
            </a:r>
          </a:p>
          <a:p>
            <a:endParaRPr lang="en-US" dirty="0"/>
          </a:p>
          <a:p>
            <a:r>
              <a:rPr lang="en-US" dirty="0"/>
              <a:t>1900-1960:  over 250 different railroads in US</a:t>
            </a:r>
          </a:p>
          <a:p>
            <a:r>
              <a:rPr lang="en-US" dirty="0"/>
              <a:t>  up to 1980, 251,000 box cars;  all sizes, all colors</a:t>
            </a:r>
          </a:p>
          <a:p>
            <a:r>
              <a:rPr lang="en-US" dirty="0"/>
              <a:t>  and 179,000 insulated and specialized box cars</a:t>
            </a:r>
          </a:p>
          <a:p>
            <a:r>
              <a:rPr lang="en-US" dirty="0"/>
              <a:t>(after 2010 – 95,000 box cars</a:t>
            </a:r>
          </a:p>
          <a:p>
            <a:endParaRPr lang="en-US" dirty="0"/>
          </a:p>
          <a:p>
            <a:r>
              <a:rPr lang="en-US" dirty="0"/>
              <a:t>You can literally pick and chose from so many prototypes</a:t>
            </a:r>
          </a:p>
        </p:txBody>
      </p:sp>
    </p:spTree>
    <p:extLst>
      <p:ext uri="{BB962C8B-B14F-4D97-AF65-F5344CB8AC3E}">
        <p14:creationId xmlns:p14="http://schemas.microsoft.com/office/powerpoint/2010/main" val="368896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0436-D1C7-42C0-99FB-377E8999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ABBE-9048-4B05-A10A-CF45AC31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 – why this topic</a:t>
            </a:r>
          </a:p>
          <a:p>
            <a:r>
              <a:rPr lang="en-US" dirty="0"/>
              <a:t>Several threads dangling and available</a:t>
            </a:r>
          </a:p>
          <a:p>
            <a:r>
              <a:rPr lang="en-US" dirty="0"/>
              <a:t>Never done before in discussion</a:t>
            </a:r>
          </a:p>
          <a:p>
            <a:r>
              <a:rPr lang="en-US" dirty="0"/>
              <a:t>Division 3 has great modelers</a:t>
            </a:r>
          </a:p>
          <a:p>
            <a:r>
              <a:rPr lang="en-US" dirty="0"/>
              <a:t>-- who has built a craftsman kit?</a:t>
            </a:r>
          </a:p>
          <a:p>
            <a:r>
              <a:rPr lang="en-US" dirty="0"/>
              <a:t>-- who has scratch built a model?</a:t>
            </a:r>
          </a:p>
          <a:p>
            <a:r>
              <a:rPr lang="en-US" dirty="0"/>
              <a:t>-- who in Division 3 has a Merit Award for Cars?</a:t>
            </a:r>
          </a:p>
          <a:p>
            <a:r>
              <a:rPr lang="en-US" dirty="0"/>
              <a:t>-- who in Division 3 has the AP Certificate for Cars? Bob, Allen</a:t>
            </a:r>
          </a:p>
        </p:txBody>
      </p:sp>
    </p:spTree>
    <p:extLst>
      <p:ext uri="{BB962C8B-B14F-4D97-AF65-F5344CB8AC3E}">
        <p14:creationId xmlns:p14="http://schemas.microsoft.com/office/powerpoint/2010/main" val="283486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0C08-EF35-49B5-8AD8-17E17030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DF47-3F60-4B09-A0CB-C844A9B2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Next dangling thread</a:t>
            </a:r>
          </a:p>
          <a:p>
            <a:r>
              <a:rPr lang="en-US" dirty="0"/>
              <a:t>How do we model box cars?  What is available to us?</a:t>
            </a:r>
          </a:p>
          <a:p>
            <a:r>
              <a:rPr lang="en-US" dirty="0"/>
              <a:t>RTR (Lifelike, Bachmann, </a:t>
            </a:r>
            <a:r>
              <a:rPr lang="en-US" dirty="0" err="1"/>
              <a:t>Athern</a:t>
            </a:r>
            <a:r>
              <a:rPr lang="en-US" dirty="0"/>
              <a:t>, Tyco, </a:t>
            </a:r>
            <a:r>
              <a:rPr lang="en-US" dirty="0" err="1"/>
              <a:t>InterMountain</a:t>
            </a:r>
            <a:r>
              <a:rPr lang="en-US" dirty="0"/>
              <a:t>, </a:t>
            </a:r>
            <a:r>
              <a:rPr lang="en-US" dirty="0" err="1"/>
              <a:t>Kaydee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What about the details? Most included in die and molded into car</a:t>
            </a:r>
          </a:p>
          <a:p>
            <a:r>
              <a:rPr lang="en-US" dirty="0"/>
              <a:t>What is your degree of satisfaction with these RTR cars?</a:t>
            </a:r>
          </a:p>
          <a:p>
            <a:r>
              <a:rPr lang="en-US" dirty="0"/>
              <a:t>Kits (styrene, resin, metal, and wood)</a:t>
            </a:r>
          </a:p>
          <a:p>
            <a:r>
              <a:rPr lang="en-US" dirty="0"/>
              <a:t>Kit Bash</a:t>
            </a:r>
          </a:p>
          <a:p>
            <a:r>
              <a:rPr lang="en-US" dirty="0"/>
              <a:t>Craftsman kits  (assemble all parts and paint and apply decals)</a:t>
            </a:r>
          </a:p>
          <a:p>
            <a:r>
              <a:rPr lang="en-US" dirty="0" err="1"/>
              <a:t>Scratchbuilt</a:t>
            </a:r>
            <a:r>
              <a:rPr lang="en-US" dirty="0"/>
              <a:t> cars           YOUR OPINIONS OF THESE DIFFERENT APPROACHES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3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0193-65F2-4B2A-A555-E75919F0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5FF3E-04E3-4BB9-8D58-D4E286A34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Next Dangling Thread</a:t>
            </a:r>
          </a:p>
          <a:p>
            <a:endParaRPr lang="en-US" dirty="0"/>
          </a:p>
          <a:p>
            <a:r>
              <a:rPr lang="en-US" dirty="0"/>
              <a:t>What about building to the standard set by the NMRA AP?</a:t>
            </a:r>
          </a:p>
          <a:p>
            <a:r>
              <a:rPr lang="en-US" dirty="0"/>
              <a:t>Craftsman kit or scratch build according to published or your plans</a:t>
            </a:r>
          </a:p>
          <a:p>
            <a:r>
              <a:rPr lang="en-US" dirty="0"/>
              <a:t>Judged according to a standard</a:t>
            </a:r>
          </a:p>
          <a:p>
            <a:r>
              <a:rPr lang="en-US" dirty="0"/>
              <a:t>Pointed in categories; 125 max points; 87.5 earn a Merit Award</a:t>
            </a:r>
          </a:p>
          <a:p>
            <a:r>
              <a:rPr lang="en-US" dirty="0"/>
              <a:t>2 judges: at convention contest; at division meeting; at appointment</a:t>
            </a:r>
          </a:p>
          <a:p>
            <a:r>
              <a:rPr lang="en-US" dirty="0"/>
              <a:t>Documentation is key; did you do what you say you wanted to do?</a:t>
            </a:r>
          </a:p>
          <a:p>
            <a:r>
              <a:rPr lang="en-US" dirty="0"/>
              <a:t>Phil </a:t>
            </a:r>
            <a:r>
              <a:rPr lang="en-US" dirty="0" err="1"/>
              <a:t>Gliebe’s</a:t>
            </a:r>
            <a:r>
              <a:rPr lang="en-US" dirty="0"/>
              <a:t> comments; others who have entered a contest remarks</a:t>
            </a:r>
          </a:p>
        </p:txBody>
      </p:sp>
    </p:spTree>
    <p:extLst>
      <p:ext uri="{BB962C8B-B14F-4D97-AF65-F5344CB8AC3E}">
        <p14:creationId xmlns:p14="http://schemas.microsoft.com/office/powerpoint/2010/main" val="29833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1AAE-7D5D-44DC-AFBF-CABE1C42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FDA9-6A35-4EFC-8C40-B5578A5ED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experience at building to a standard: 3 </a:t>
            </a:r>
            <a:r>
              <a:rPr lang="en-US" dirty="0" err="1"/>
              <a:t>diaramas</a:t>
            </a:r>
            <a:endParaRPr lang="en-US" dirty="0"/>
          </a:p>
          <a:p>
            <a:r>
              <a:rPr lang="en-US" dirty="0"/>
              <a:t>Have been judged middle of the pack; lost scratch built points</a:t>
            </a:r>
          </a:p>
          <a:p>
            <a:r>
              <a:rPr lang="en-US" dirty="0"/>
              <a:t>Too many purchased items</a:t>
            </a:r>
          </a:p>
          <a:p>
            <a:r>
              <a:rPr lang="en-US" dirty="0"/>
              <a:t>Not detailed enough</a:t>
            </a:r>
          </a:p>
          <a:p>
            <a:r>
              <a:rPr lang="en-US" dirty="0"/>
              <a:t>Not in scale (vehicles, signs)</a:t>
            </a:r>
          </a:p>
          <a:p>
            <a:r>
              <a:rPr lang="en-US" dirty="0"/>
              <a:t>Need more of a modelling effort</a:t>
            </a:r>
          </a:p>
        </p:txBody>
      </p:sp>
    </p:spTree>
    <p:extLst>
      <p:ext uri="{BB962C8B-B14F-4D97-AF65-F5344CB8AC3E}">
        <p14:creationId xmlns:p14="http://schemas.microsoft.com/office/powerpoint/2010/main" val="158173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DD9C-F9A9-4184-BAC9-595FDB00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0B289-797C-45BA-A8D8-6AF27E2AE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needed to super detail a craftsman kit or a scratch built car?</a:t>
            </a:r>
          </a:p>
          <a:p>
            <a:r>
              <a:rPr lang="en-US" dirty="0"/>
              <a:t>Close to prototype or hand drawn plans</a:t>
            </a:r>
          </a:p>
          <a:p>
            <a:r>
              <a:rPr lang="en-US" dirty="0"/>
              <a:t>No visible glue or overruns</a:t>
            </a:r>
          </a:p>
          <a:p>
            <a:r>
              <a:rPr lang="en-US" dirty="0"/>
              <a:t>No mismatched joints unless documented intentionally</a:t>
            </a:r>
          </a:p>
          <a:p>
            <a:r>
              <a:rPr lang="en-US" dirty="0"/>
              <a:t>Weathered: inside, outside, under, wheels, operational parts</a:t>
            </a:r>
          </a:p>
          <a:p>
            <a:r>
              <a:rPr lang="en-US" dirty="0"/>
              <a:t>Paint: no overruns, no drips, realistic</a:t>
            </a:r>
          </a:p>
          <a:p>
            <a:r>
              <a:rPr lang="en-US" dirty="0"/>
              <a:t>Decals:  look natural, not shiny, not raised, use dull coat; dry transfers</a:t>
            </a:r>
          </a:p>
        </p:txBody>
      </p:sp>
    </p:spTree>
    <p:extLst>
      <p:ext uri="{BB962C8B-B14F-4D97-AF65-F5344CB8AC3E}">
        <p14:creationId xmlns:p14="http://schemas.microsoft.com/office/powerpoint/2010/main" val="1033734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23EB-0288-49CB-8B80-D0418135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F7CC-F2C2-4323-9BB9-6EF46D9A4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detail parts:  make your own grab irons, hand rails, </a:t>
            </a:r>
            <a:r>
              <a:rPr lang="en-US" dirty="0" err="1"/>
              <a:t>etc</a:t>
            </a:r>
            <a:r>
              <a:rPr lang="en-US" dirty="0"/>
              <a:t>; brake wheels, placard boards, number boards, ladders, cat walk, windows, inside details (open top), </a:t>
            </a:r>
          </a:p>
          <a:p>
            <a:r>
              <a:rPr lang="en-US" dirty="0"/>
              <a:t>Underside:  brake lines and air cylinders, painted and weathered</a:t>
            </a:r>
          </a:p>
          <a:p>
            <a:r>
              <a:rPr lang="en-US" dirty="0"/>
              <a:t>Trucks and wheels:  painted and weathered</a:t>
            </a:r>
          </a:p>
          <a:p>
            <a:r>
              <a:rPr lang="en-US" dirty="0"/>
              <a:t>Realistic couplers</a:t>
            </a:r>
          </a:p>
          <a:p>
            <a:r>
              <a:rPr lang="en-US" dirty="0"/>
              <a:t>The more of these the better, and document them!</a:t>
            </a:r>
          </a:p>
        </p:txBody>
      </p:sp>
    </p:spTree>
    <p:extLst>
      <p:ext uri="{BB962C8B-B14F-4D97-AF65-F5344CB8AC3E}">
        <p14:creationId xmlns:p14="http://schemas.microsoft.com/office/powerpoint/2010/main" val="3835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0448-4D60-4790-BFFE-92B2DC4D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3267-70D9-45D5-A466-956E74A9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Judges look at overall appearance and how the model conforms to different point categories; make sure you get points in all categories</a:t>
            </a:r>
          </a:p>
          <a:p>
            <a:r>
              <a:rPr lang="en-US" dirty="0"/>
              <a:t>Weathered appearance; paint appearance, decal appearance, detail parts, scratch built parts, documentation (refer to Phil’s documentation)</a:t>
            </a:r>
          </a:p>
          <a:p>
            <a:endParaRPr lang="en-US" dirty="0"/>
          </a:p>
          <a:p>
            <a:r>
              <a:rPr lang="en-US" dirty="0"/>
              <a:t>Lose points: bad construction, bad paint, bad decals, no </a:t>
            </a:r>
            <a:r>
              <a:rPr lang="en-US" dirty="0" err="1"/>
              <a:t>scratchbuilt</a:t>
            </a:r>
            <a:r>
              <a:rPr lang="en-US" dirty="0"/>
              <a:t> parts, no detail parts, no good documentation of your intent, obvious scale deficiencies</a:t>
            </a:r>
          </a:p>
        </p:txBody>
      </p:sp>
    </p:spTree>
    <p:extLst>
      <p:ext uri="{BB962C8B-B14F-4D97-AF65-F5344CB8AC3E}">
        <p14:creationId xmlns:p14="http://schemas.microsoft.com/office/powerpoint/2010/main" val="2428691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C2ED-02F0-4F16-B44E-13EECADB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DC434-5EC9-4782-8E6B-70D037DDC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discussion applies to all scales</a:t>
            </a:r>
          </a:p>
          <a:p>
            <a:r>
              <a:rPr lang="en-US" dirty="0"/>
              <a:t>Which approach to modelling do you prefer?</a:t>
            </a:r>
          </a:p>
          <a:p>
            <a:r>
              <a:rPr lang="en-US" dirty="0"/>
              <a:t>What tips can you offer?</a:t>
            </a:r>
          </a:p>
          <a:p>
            <a:r>
              <a:rPr lang="en-US" dirty="0"/>
              <a:t>What mistakes have you made?</a:t>
            </a:r>
          </a:p>
          <a:p>
            <a:r>
              <a:rPr lang="en-US" dirty="0"/>
              <a:t>Have you entered a contest and earned a merit award?</a:t>
            </a:r>
          </a:p>
          <a:p>
            <a:r>
              <a:rPr lang="en-US" dirty="0"/>
              <a:t>Have you entered a contest and fell short in points? What happened?</a:t>
            </a:r>
          </a:p>
          <a:p>
            <a:r>
              <a:rPr lang="en-US" dirty="0"/>
              <a:t>Where to get your detail parts?</a:t>
            </a:r>
          </a:p>
          <a:p>
            <a:r>
              <a:rPr lang="en-US" dirty="0"/>
              <a:t>Based on this presentation, are you willing to have your model judged?   I will help with the paperwork.</a:t>
            </a:r>
          </a:p>
        </p:txBody>
      </p:sp>
    </p:spTree>
    <p:extLst>
      <p:ext uri="{BB962C8B-B14F-4D97-AF65-F5344CB8AC3E}">
        <p14:creationId xmlns:p14="http://schemas.microsoft.com/office/powerpoint/2010/main" val="2103768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0293-7A23-4060-9C84-4FB5F0AD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B2B-34C9-4693-A0CB-76D712702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decided to build a craftsman </a:t>
            </a:r>
            <a:r>
              <a:rPr lang="en-US" dirty="0" err="1"/>
              <a:t>Ambroid</a:t>
            </a:r>
            <a:r>
              <a:rPr lang="en-US" dirty="0"/>
              <a:t> 40 foot, single sheath box car and detail it in Akron, Canton, Youngstown reefer yellow colors</a:t>
            </a:r>
          </a:p>
          <a:p>
            <a:r>
              <a:rPr lang="en-US" dirty="0"/>
              <a:t>Issues:  directions sparse, kind of glue, how to glue, how to brace, how to construction, how to apply decals/dry transfers, how to dull coat, how to paint, when to paint, paint the inside, how to sand, how to prime, how to correct mistakes</a:t>
            </a:r>
          </a:p>
          <a:p>
            <a:endParaRPr lang="en-US" dirty="0"/>
          </a:p>
          <a:p>
            <a:r>
              <a:rPr lang="en-US" dirty="0"/>
              <a:t>When I finish, I will have it judged either locally or at a convention contest</a:t>
            </a:r>
          </a:p>
          <a:p>
            <a:r>
              <a:rPr lang="en-US" dirty="0"/>
              <a:t>Any pointers?      </a:t>
            </a:r>
            <a:r>
              <a:rPr lang="en-US"/>
              <a:t>Questions?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34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F234-4EF6-4CF0-8355-65931FFE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6CF4-6FAF-4FB1-A409-BF4EFD378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endParaRPr lang="en-US" dirty="0"/>
          </a:p>
          <a:p>
            <a:r>
              <a:rPr lang="en-US" dirty="0"/>
              <a:t>FREIGHT CAR HANDBOOK BY STEPHEN PRIEST</a:t>
            </a:r>
          </a:p>
          <a:p>
            <a:r>
              <a:rPr lang="en-US" dirty="0"/>
              <a:t>FREIGHT CARS OF THE 40’S AND 50’S BY JEFF WILSON</a:t>
            </a:r>
          </a:p>
          <a:p>
            <a:r>
              <a:rPr lang="en-US" dirty="0"/>
              <a:t>FREIGHT CAR PROJECTS AND IDEAS  EDITED BY MODEL RR STAFF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1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id="{31782819-53F8-466C-B791-B1BE25D9B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80" y="0"/>
            <a:ext cx="55721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ECCE-2319-459F-A200-288599A3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A6A17-5028-412C-B57C-5C6E3787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 </a:t>
            </a:r>
            <a:r>
              <a:rPr lang="en-US" dirty="0" err="1"/>
              <a:t>Gliebe</a:t>
            </a:r>
            <a:r>
              <a:rPr lang="en-US" dirty="0"/>
              <a:t> Inspiration (another dangling strand)</a:t>
            </a:r>
          </a:p>
          <a:p>
            <a:r>
              <a:rPr lang="en-US" dirty="0"/>
              <a:t>At MCR Convention Banquet, Phil kept going up for first places</a:t>
            </a:r>
          </a:p>
          <a:p>
            <a:r>
              <a:rPr lang="en-US" dirty="0"/>
              <a:t>Phil submitted 6 entries in the regional convention contest</a:t>
            </a:r>
          </a:p>
          <a:p>
            <a:r>
              <a:rPr lang="en-US" dirty="0"/>
              <a:t>Phil won 3 first place plaques, 2 second place, 1 honorable mention</a:t>
            </a:r>
          </a:p>
          <a:p>
            <a:r>
              <a:rPr lang="en-US" dirty="0"/>
              <a:t>All 6 entries won Merit Award (87.5 or more points out of 125)</a:t>
            </a:r>
          </a:p>
          <a:p>
            <a:r>
              <a:rPr lang="en-US" dirty="0"/>
              <a:t>1 engine; 5 cars</a:t>
            </a:r>
          </a:p>
          <a:p>
            <a:r>
              <a:rPr lang="en-US" dirty="0"/>
              <a:t>Together with previous merit awards, Phil should qualify for Motive Power and Cars Certificates</a:t>
            </a:r>
          </a:p>
        </p:txBody>
      </p:sp>
    </p:spTree>
    <p:extLst>
      <p:ext uri="{BB962C8B-B14F-4D97-AF65-F5344CB8AC3E}">
        <p14:creationId xmlns:p14="http://schemas.microsoft.com/office/powerpoint/2010/main" val="3668211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CA6ECF0-B7F4-48D4-AE15-53E24285B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 b="13976"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64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F0A51686-18EF-4EE8-AE48-BF01565DE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9599" y="857250"/>
            <a:ext cx="6858002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59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3573898-2F97-42DE-AEB3-9A813E041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6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A62CD-4A18-4BFE-95A8-3EC7F09DD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4108" y="145470"/>
            <a:ext cx="9414164" cy="67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icture containing indoor, computer, wall, keyboard&#10;&#10;Description automatically generated">
            <a:extLst>
              <a:ext uri="{FF2B5EF4-FFF2-40B4-BE49-F238E27FC236}">
                <a16:creationId xmlns:a16="http://schemas.microsoft.com/office/drawing/2014/main" id="{B2963DA5-77B0-491C-9B60-EEF10BEE0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10668"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F308C-6327-4C87-B97D-826CCFC8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Phil’s 6 Merit Award Winners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8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A26D-1466-4C46-96DE-3E9AD374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4A0D752-E96C-4942-BCDF-F44B4929F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3743" y="1034620"/>
            <a:ext cx="6492877" cy="5153891"/>
          </a:xfr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936946-3559-407D-839C-478E3E521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60799"/>
              </p:ext>
            </p:extLst>
          </p:nvPr>
        </p:nvGraphicFramePr>
        <p:xfrm>
          <a:off x="7489825" y="2117725"/>
          <a:ext cx="1160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4" imgW="1160280" imgH="488520" progId="Package">
                  <p:embed/>
                </p:oleObj>
              </mc:Choice>
              <mc:Fallback>
                <p:oleObj name="Packager Shell Object" showAsIcon="1" r:id="rId4" imgW="11602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9825" y="2117725"/>
                        <a:ext cx="11604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63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077F-B090-40B7-B0F9-5BF727C1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4C82-FE65-48D6-9777-1B1FE97A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what does it take to super detail a freight car to an AP Merit Award</a:t>
            </a:r>
          </a:p>
          <a:p>
            <a:r>
              <a:rPr lang="en-US" dirty="0"/>
              <a:t>What are those cars that we love  (to model) so much?</a:t>
            </a:r>
          </a:p>
          <a:p>
            <a:endParaRPr lang="en-US" dirty="0"/>
          </a:p>
          <a:p>
            <a:r>
              <a:rPr lang="en-US" dirty="0"/>
              <a:t>Another dangling strand – History and Development of freight cars</a:t>
            </a:r>
          </a:p>
          <a:p>
            <a:endParaRPr lang="en-US" dirty="0"/>
          </a:p>
          <a:p>
            <a:r>
              <a:rPr lang="en-US" dirty="0"/>
              <a:t>Heritage goes to first trains in England in 1820’s; in US in 1830’s</a:t>
            </a:r>
          </a:p>
          <a:p>
            <a:r>
              <a:rPr lang="en-US" dirty="0"/>
              <a:t>-- passenger cars evolved from stage coaches</a:t>
            </a:r>
          </a:p>
          <a:p>
            <a:r>
              <a:rPr lang="en-US" dirty="0"/>
              <a:t>-- first freight cars were flat cars; 2 rigid axles, 2 wheels, short</a:t>
            </a:r>
          </a:p>
        </p:txBody>
      </p:sp>
    </p:spTree>
    <p:extLst>
      <p:ext uri="{BB962C8B-B14F-4D97-AF65-F5344CB8AC3E}">
        <p14:creationId xmlns:p14="http://schemas.microsoft.com/office/powerpoint/2010/main" val="120807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3A52-EDA1-49D4-B454-D5C0A9A5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19FA4-3905-4332-B06C-2069F03CC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 created categories</a:t>
            </a:r>
          </a:p>
          <a:p>
            <a:r>
              <a:rPr lang="en-US" dirty="0"/>
              <a:t>-- sides and ends led to gondolas</a:t>
            </a:r>
          </a:p>
          <a:p>
            <a:r>
              <a:rPr lang="en-US" dirty="0"/>
              <a:t>-- plus top and doors led to box cars</a:t>
            </a:r>
          </a:p>
          <a:p>
            <a:r>
              <a:rPr lang="en-US" dirty="0"/>
              <a:t>-- open slats for air led to stock cars</a:t>
            </a:r>
          </a:p>
          <a:p>
            <a:r>
              <a:rPr lang="en-US" dirty="0"/>
              <a:t>-- insulation for ice led to reefer cars</a:t>
            </a:r>
          </a:p>
          <a:p>
            <a:r>
              <a:rPr lang="en-US" dirty="0"/>
              <a:t>-- barrels led to tank cars</a:t>
            </a:r>
          </a:p>
          <a:p>
            <a:r>
              <a:rPr lang="en-US" dirty="0"/>
              <a:t>-- shoots led to hopper cars</a:t>
            </a:r>
          </a:p>
          <a:p>
            <a:r>
              <a:rPr lang="en-US" dirty="0"/>
              <a:t>-- trailer capability led to piggy back cars</a:t>
            </a:r>
          </a:p>
          <a:p>
            <a:r>
              <a:rPr lang="en-US" dirty="0"/>
              <a:t>-- intermodals, spine cars, depressed flat cars,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3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C9E6-92B7-4D6F-9E5D-0F4A15F4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6248D-B734-4AEA-8175-C52149119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Improvements:</a:t>
            </a:r>
          </a:p>
          <a:p>
            <a:r>
              <a:rPr lang="en-US" dirty="0"/>
              <a:t>-- wood 1820-1880’s</a:t>
            </a:r>
          </a:p>
          <a:p>
            <a:r>
              <a:rPr lang="en-US" dirty="0"/>
              <a:t>-- iron then steel 1870’s to present</a:t>
            </a:r>
          </a:p>
          <a:p>
            <a:r>
              <a:rPr lang="en-US" dirty="0"/>
              <a:t>-- automatic air brakes</a:t>
            </a:r>
          </a:p>
          <a:p>
            <a:r>
              <a:rPr lang="en-US" dirty="0"/>
              <a:t>-- trucks (single axle, double axle, journals, springs,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-- knuckle couplers</a:t>
            </a:r>
          </a:p>
          <a:p>
            <a:r>
              <a:rPr lang="en-US" dirty="0"/>
              <a:t>-- universal standard gauge</a:t>
            </a:r>
          </a:p>
          <a:p>
            <a:r>
              <a:rPr lang="en-US" dirty="0"/>
              <a:t>-- construction, siding, bracing,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All help provide structural support, truck wear reduction, easier curves</a:t>
            </a:r>
          </a:p>
        </p:txBody>
      </p:sp>
    </p:spTree>
    <p:extLst>
      <p:ext uri="{BB962C8B-B14F-4D97-AF65-F5344CB8AC3E}">
        <p14:creationId xmlns:p14="http://schemas.microsoft.com/office/powerpoint/2010/main" val="226184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6BDE-3DA6-498D-BFFC-73BDAF14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26FA2-F2D9-4772-97C5-224BDBEF8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FREIGHT CAR TERMINOLOGY:</a:t>
            </a:r>
          </a:p>
          <a:p>
            <a:r>
              <a:rPr lang="en-US" dirty="0"/>
              <a:t>Trucks: separate 9000 </a:t>
            </a:r>
            <a:r>
              <a:rPr lang="en-US" dirty="0" err="1"/>
              <a:t>lb</a:t>
            </a:r>
            <a:r>
              <a:rPr lang="en-US" dirty="0"/>
              <a:t> unit to include axles, wheels, side frames held together by gravity and interlocking parts to provide support</a:t>
            </a:r>
          </a:p>
          <a:p>
            <a:r>
              <a:rPr lang="en-US" dirty="0"/>
              <a:t>Journal bearings:  load bearing parts at end of axle (friction &amp; roller)</a:t>
            </a:r>
          </a:p>
          <a:p>
            <a:r>
              <a:rPr lang="en-US" dirty="0"/>
              <a:t>Wheels:  cast or forged steel, 70 ton on 33” wheels; 100-125 ton cars on 36 and 38” wheels</a:t>
            </a:r>
          </a:p>
          <a:p>
            <a:r>
              <a:rPr lang="en-US" dirty="0"/>
              <a:t>Axles: steel shafts to mount wheels to the width of track gauge 4ft 8.5 in.  Also transmit load from journal bearings to wheels: 1200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 err="1"/>
              <a:t>Carbody</a:t>
            </a:r>
            <a:r>
              <a:rPr lang="en-US" dirty="0"/>
              <a:t>; gravity holds </a:t>
            </a:r>
            <a:r>
              <a:rPr lang="en-US" dirty="0" err="1"/>
              <a:t>carbody</a:t>
            </a:r>
            <a:r>
              <a:rPr lang="en-US" dirty="0"/>
              <a:t> in place on the trucks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3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1361</Words>
  <Application>Microsoft Office PowerPoint</Application>
  <PresentationFormat>Widescreen</PresentationFormat>
  <Paragraphs>140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Packager Shell Object</vt:lpstr>
      <vt:lpstr>SUPERDETAILING FREIGHT CARS (FOR AP MERIT AWARDS)</vt:lpstr>
      <vt:lpstr>PowerPoint Presentation</vt:lpstr>
      <vt:lpstr>PowerPoint Presentation</vt:lpstr>
      <vt:lpstr>Phil’s 6 Merit Award Winners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SUPERDETAILING FREIGHT CARS (FOR AP MERIT AWARDS)</dc:title>
  <dc:creator>Richard Lach</dc:creator>
  <cp:lastModifiedBy>Richard Lach</cp:lastModifiedBy>
  <cp:revision>1</cp:revision>
  <dcterms:created xsi:type="dcterms:W3CDTF">2019-07-21T01:30:15Z</dcterms:created>
  <dcterms:modified xsi:type="dcterms:W3CDTF">2019-07-21T01:48:25Z</dcterms:modified>
</cp:coreProperties>
</file>